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0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5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E66B31-C82D-84DC-FE04-910B3571F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DC26A99-03B0-56FE-AD68-0B814C1CA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B54D18-FFFA-72D5-B6D8-403B8493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D00CBB-F030-9CBF-4196-E820A3A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6E667C-DD5F-92D0-4659-873A54CC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5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337168-3F93-B32D-DC3D-910802B3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CF587C-ED7B-4F4B-4BDD-A5C3C3B0D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5F6700-8B20-B933-271D-4FF285A5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30F93F-9ACA-D35A-DC76-919ED5EC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79A4E-C78A-552E-8A38-24CEBEF0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03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8A20ACD-2676-803B-C3D6-C5EA6844D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8476C1-B403-EC54-F44F-5AC96631B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9BE999-0427-C4D9-269A-4CA10B99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93D612-5E55-B5DE-7F9D-FAF961B5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5777E6-E922-81FC-FCDE-99A5F64A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60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C93AAD-E627-66C6-2780-42946269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5FB1CE-06F7-22E7-5FBE-C940A5E5A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E4F4F2-EDDF-12ED-4FA8-3CD348CD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53C6EC-34FF-7A9B-2EFA-8AF97EA1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414030-4197-94AC-844A-3C8FEA14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04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866CE9-4AEB-BFE6-B4BC-B174E581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B96355-5DB6-9010-69CF-E0B014823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8D1D21-4D52-48D0-85AC-C130B384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C366C4-AAA0-C78E-0CF4-EF48765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8E5853-AC5C-5539-7EBD-1BC567A2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17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323C38-DBB9-8537-7365-3CE88304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DB656-C636-1064-8CEA-2DA9889F7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A092825-BC45-FE94-E276-C06B4CCE5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22A599-A678-94BA-5E34-BD0D235E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FD1517-A445-DE74-F204-70258567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61F0C8-68C9-B5E6-8D4A-77C51BD6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26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03F884-05A9-F2AA-AA3F-F465208A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DF0241-EB08-FD44-8DDE-060EE4A0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E36E400-519C-CAEB-76BD-10F953BFA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672A7B-0818-5482-800C-7586D7475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7FA4920-0EED-FF6A-73EC-F59FD5022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00CF229-A17B-672D-3E36-B65AD179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0E2570E-006B-6CCA-1501-C7996395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911FB7-E158-6D27-B5BF-42FF069D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0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480C84-92C2-CE87-B8A8-6D8DC1B1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81BFA12-7B6B-398D-B4D4-FEC24C6A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55ADB5-03F7-6EF8-6186-AEDFF882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7C5D01-83F5-B3DE-C479-34962F9C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45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ED2354D-B180-DF50-8BFC-76379F1F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7D23A9F-E35C-244C-82AE-B7986A75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BE8C4F-1B58-A231-0B88-1E49C60B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85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84850-D6EF-0CC0-0205-C67350A7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83C094-BB93-366E-1909-0FBFDB4D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A0E2A2-D003-EE4C-FB71-E14F8BFE1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E308BC4-764E-9F73-7FC9-E4A8078D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414D39-6EED-0320-09A6-06F43100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39E6E7-53B2-9592-9D61-C2A9628A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59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818A1C-B58C-74DA-BF74-45C6EE11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1F2A71F-B0A7-2C61-1860-4AECCAD47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94630F5-1761-69E1-6AB4-3B83EE2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E7E861A-E936-775C-F4DA-BAA4F6CA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BACA2C-FE1E-7946-F6FD-8DA2D9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67DCE5-20B7-0048-14F6-887B0755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09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E7B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83AE1A5-346C-0C4E-026C-61E469C5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FCA2F2-F326-65E4-E31C-FA40CB998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B0D3A5-7EBC-985A-0844-0B41C2598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B2C8-9BA8-41D6-B691-66EC5C1851E6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8E1603-C8DF-C99E-515A-1261A4CD2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994118-BA5B-90E5-50F5-4CBB2C37F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252A9-0BEC-44F1-8C19-93CACB6FF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10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sv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emf" /><Relationship Id="rId4" Type="http://schemas.openxmlformats.org/officeDocument/2006/relationships/image" Target="../media/image17.emf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CE9995-957E-A242-6A4E-910357C2B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560" y="1440969"/>
            <a:ext cx="9585434" cy="2514216"/>
          </a:xfrm>
        </p:spPr>
        <p:txBody>
          <a:bodyPr>
            <a:normAutofit fontScale="90000"/>
          </a:bodyPr>
          <a:lstStyle/>
          <a:p>
            <a:r>
              <a:rPr kumimoji="1" lang="ja-JP" altLang="en-US" sz="73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</a:t>
            </a:r>
            <a:r>
              <a:rPr kumimoji="1" lang="en-US" altLang="ja-JP" sz="73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OTC</a:t>
            </a:r>
            <a:r>
              <a:rPr kumimoji="1" lang="ja-JP" altLang="en-US" sz="73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カウンセラーの会</a:t>
            </a:r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に入って良かったこと</a:t>
            </a:r>
            <a:br>
              <a:rPr kumimoji="1"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</a:t>
            </a:r>
            <a:r>
              <a:rPr kumimoji="1" lang="ja-JP" altLang="en-US" sz="67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</a:t>
            </a:r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D5CDB9D-21E8-684D-CF09-D2B150C31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607" y="5272305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　芳田里美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55A482-C0AC-9187-0159-2305C5445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29481" r="35534" b="29334"/>
          <a:stretch/>
        </p:blipFill>
        <p:spPr>
          <a:xfrm>
            <a:off x="2278801" y="4589150"/>
            <a:ext cx="1661718" cy="16557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420C22-C351-28A7-A8F9-4E282944AE91}"/>
              </a:ext>
            </a:extLst>
          </p:cNvPr>
          <p:cNvSpPr txBox="1"/>
          <p:nvPr/>
        </p:nvSpPr>
        <p:spPr>
          <a:xfrm>
            <a:off x="9440201" y="4291035"/>
            <a:ext cx="290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2024.1.21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1279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D23A00-71FB-8F3C-B66C-1801554D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963862"/>
            <a:ext cx="10515600" cy="4351338"/>
          </a:xfrm>
        </p:spPr>
        <p:txBody>
          <a:bodyPr/>
          <a:lstStyle/>
          <a:p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人間の本質的なもの</a:t>
            </a: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＝普遍的なものが対象であること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</a:t>
            </a: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数年前から勉強会に参加。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数々の先生方の講義を聞くことで、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“薬</a:t>
            </a:r>
            <a:r>
              <a:rPr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”</a:t>
            </a: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で頭がいっぱいだった考えが、“最後は人間力”という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考えに変化していった。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9E02BDE-1248-6E73-14BC-449E503D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60" y="681037"/>
            <a:ext cx="10515600" cy="1325563"/>
          </a:xfrm>
        </p:spPr>
        <p:txBody>
          <a:bodyPr>
            <a:noAutofit/>
          </a:bodyPr>
          <a:lstStyle/>
          <a:p>
            <a:r>
              <a:rPr kumimoji="1"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OTC</a:t>
            </a:r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カウンセラーの会に</a:t>
            </a:r>
            <a:br>
              <a:rPr kumimoji="1"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　入って良かったこと</a:t>
            </a:r>
            <a:r>
              <a:rPr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(2)</a:t>
            </a:r>
            <a:endParaRPr kumimoji="1" lang="ja-JP" altLang="en-US" sz="5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565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0AD80F-621D-B2A8-4DEA-6C53D924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6120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患者とは　心に串が刺さった人</a:t>
            </a:r>
            <a:endParaRPr kumimoji="1" lang="en-US" altLang="ja-JP" sz="3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lang="en-US" altLang="ja-JP" sz="3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患者を英語で言うと　ペイシェント　すなわち耐える人</a:t>
            </a:r>
            <a:endParaRPr kumimoji="1" lang="en-US" altLang="ja-JP" sz="3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lang="en-US" altLang="ja-JP" sz="3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優しい人は心の憂いが分かる人</a:t>
            </a:r>
            <a:endParaRPr kumimoji="1" lang="en-US" altLang="ja-JP" sz="3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優しい人は優れた人、優れた人は優しい人</a:t>
            </a:r>
          </a:p>
        </p:txBody>
      </p:sp>
    </p:spTree>
    <p:extLst>
      <p:ext uri="{BB962C8B-B14F-4D97-AF65-F5344CB8AC3E}">
        <p14:creationId xmlns:p14="http://schemas.microsoft.com/office/powerpoint/2010/main" val="115121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C91802-3FD7-2C2B-48A2-A3E19846D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これからもなにとぞご指導ご鞭撻のほど</a:t>
            </a:r>
            <a:endParaRPr lang="en-US" altLang="ja-JP" sz="4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4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よろしくお願いいたします。</a:t>
            </a:r>
            <a:endParaRPr lang="en-US" altLang="ja-JP" sz="4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sz="4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4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ご清聴ありがとうございました。</a:t>
            </a:r>
            <a:endParaRPr kumimoji="1" lang="ja-JP" altLang="en-US" sz="4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46DE394-4FCC-BE71-AAAA-6BE5BD7B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0AD3C1-6B40-5DFF-C4AC-31338BFE2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0" y="5937873"/>
            <a:ext cx="4226560" cy="8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9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44121D-379C-3F33-A897-F4D7C9B3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81" y="4237256"/>
            <a:ext cx="5517931" cy="2932386"/>
          </a:xfrm>
        </p:spPr>
        <p:txBody>
          <a:bodyPr>
            <a:normAutofit/>
          </a:bodyPr>
          <a:lstStyle/>
          <a:p>
            <a:r>
              <a:rPr kumimoji="1" lang="ja-JP" altLang="en-US" sz="5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</a:t>
            </a:r>
            <a:br>
              <a:rPr kumimoji="1"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lang="en-US" altLang="ja-JP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2023</a:t>
            </a:r>
            <a:r>
              <a:rPr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年８月に</a:t>
            </a:r>
            <a:br>
              <a:rPr lang="en-US" altLang="ja-JP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吹田市岸部南でオープン</a:t>
            </a:r>
            <a:endParaRPr kumimoji="1" lang="ja-JP" altLang="en-US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B3F7F9F-F418-DCE2-93F6-9073AA308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76" y="223520"/>
            <a:ext cx="4332376" cy="4281849"/>
          </a:xfr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664C369B-E32F-9241-4494-02FDDBA06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2" y="288169"/>
            <a:ext cx="3264117" cy="435133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7AAD6B73-8AF2-E238-B6E8-3E1460C1A43B}"/>
              </a:ext>
            </a:extLst>
          </p:cNvPr>
          <p:cNvSpPr txBox="1">
            <a:spLocks/>
          </p:cNvSpPr>
          <p:nvPr/>
        </p:nvSpPr>
        <p:spPr>
          <a:xfrm>
            <a:off x="7272692" y="4844984"/>
            <a:ext cx="7378263" cy="178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こきあ相談薬店の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メンバー</a:t>
            </a:r>
          </a:p>
        </p:txBody>
      </p:sp>
    </p:spTree>
    <p:extLst>
      <p:ext uri="{BB962C8B-B14F-4D97-AF65-F5344CB8AC3E}">
        <p14:creationId xmlns:p14="http://schemas.microsoft.com/office/powerpoint/2010/main" val="92329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0760D4-32A1-60EF-FE2B-D540760C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4" y="1772615"/>
            <a:ext cx="6211613" cy="4301716"/>
          </a:xfrm>
        </p:spPr>
        <p:txBody>
          <a:bodyPr>
            <a:noAutofit/>
          </a:bodyPr>
          <a:lstStyle/>
          <a:p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吹田市岸部には</a:t>
            </a:r>
            <a:br>
              <a:rPr kumimoji="1" lang="en-US" altLang="ja-JP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「北大阪健康医療都市」</a:t>
            </a:r>
            <a:br>
              <a:rPr kumimoji="1" lang="en-US" altLang="ja-JP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通称「</a:t>
            </a:r>
            <a:r>
              <a:rPr kumimoji="1" lang="ja-JP" altLang="en-US" sz="3600" dirty="0">
                <a:solidFill>
                  <a:srgbClr val="C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健都</a:t>
            </a: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」という愛称で</a:t>
            </a:r>
            <a:br>
              <a:rPr kumimoji="1" lang="en-US" altLang="ja-JP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呼ばれている場所があり、</a:t>
            </a:r>
            <a:br>
              <a:rPr kumimoji="1" lang="en-US" altLang="ja-JP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吹田市と摂津市が合同で</a:t>
            </a:r>
            <a:br>
              <a:rPr kumimoji="1" lang="en-US" altLang="ja-JP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3600" dirty="0">
                <a:solidFill>
                  <a:srgbClr val="C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「健康・医療」をコンセプトとした街づくり</a:t>
            </a:r>
            <a:r>
              <a:rPr kumimoji="1" lang="ja-JP" altLang="en-US" sz="3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が進められています。</a:t>
            </a:r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515EB1BF-6DE2-D7E3-5569-70299D461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561" y="1368035"/>
            <a:ext cx="5749981" cy="4312485"/>
          </a:xfrm>
        </p:spPr>
      </p:pic>
      <p:sp>
        <p:nvSpPr>
          <p:cNvPr id="14" name="吹き出し: 線 13">
            <a:extLst>
              <a:ext uri="{FF2B5EF4-FFF2-40B4-BE49-F238E27FC236}">
                <a16:creationId xmlns:a16="http://schemas.microsoft.com/office/drawing/2014/main" id="{C39ABCE4-7ADF-C9BE-1C50-9134D6E9FD3F}"/>
              </a:ext>
            </a:extLst>
          </p:cNvPr>
          <p:cNvSpPr/>
          <p:nvPr/>
        </p:nvSpPr>
        <p:spPr>
          <a:xfrm>
            <a:off x="3100551" y="2249213"/>
            <a:ext cx="2280745" cy="1765738"/>
          </a:xfrm>
          <a:prstGeom prst="borderCallout1">
            <a:avLst>
              <a:gd name="adj1" fmla="val 2083"/>
              <a:gd name="adj2" fmla="val 19778"/>
              <a:gd name="adj3" fmla="val -60714"/>
              <a:gd name="adj4" fmla="val 4139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DB87A15-7A5B-390C-FE57-48DD9BACDFD9}"/>
              </a:ext>
            </a:extLst>
          </p:cNvPr>
          <p:cNvSpPr txBox="1"/>
          <p:nvPr/>
        </p:nvSpPr>
        <p:spPr>
          <a:xfrm>
            <a:off x="2826277" y="783669"/>
            <a:ext cx="486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国立循環器病研究センター</a:t>
            </a:r>
          </a:p>
        </p:txBody>
      </p:sp>
    </p:spTree>
    <p:extLst>
      <p:ext uri="{BB962C8B-B14F-4D97-AF65-F5344CB8AC3E}">
        <p14:creationId xmlns:p14="http://schemas.microsoft.com/office/powerpoint/2010/main" val="130620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314A87-EACC-B6EB-620A-4EE363FA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こきあ相談薬店の名前の由来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FD8EC2-B43D-15FC-F1F4-C2F32092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680" y="1690688"/>
            <a:ext cx="10515600" cy="4351338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「コキア」の可愛いビジュアル</a:t>
            </a:r>
            <a:endParaRPr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コキアの別名は「ほうき草」</a:t>
            </a:r>
            <a:endParaRPr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コキアの花言葉は「豊かな生活」「家庭円満」</a:t>
            </a:r>
            <a:endParaRPr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732EB7-BD4A-E10F-7D66-7CFBBF875EF5}"/>
              </a:ext>
            </a:extLst>
          </p:cNvPr>
          <p:cNvSpPr txBox="1"/>
          <p:nvPr/>
        </p:nvSpPr>
        <p:spPr>
          <a:xfrm>
            <a:off x="3976414" y="4089517"/>
            <a:ext cx="5445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ja-JP" sz="4400" kern="100" dirty="0">
                <a:solidFill>
                  <a:srgbClr val="F15E7B"/>
                </a:solidFill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こ</a:t>
            </a:r>
            <a:r>
              <a:rPr lang="ja-JP" altLang="ja-JP" sz="4400" kern="100" dirty="0"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れから</a:t>
            </a:r>
            <a:endParaRPr lang="en-US" altLang="ja-JP" sz="4400" kern="100" dirty="0">
              <a:effectLst/>
              <a:latin typeface="Century" panose="02040604050505020304" pitchFamily="18" charset="0"/>
              <a:ea typeface="Nちはやフォント＋" panose="02000600000000000000" pitchFamily="2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4400" kern="100" dirty="0">
                <a:solidFill>
                  <a:srgbClr val="F15E7B"/>
                </a:solidFill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　</a:t>
            </a:r>
            <a:r>
              <a:rPr lang="ja-JP" altLang="ja-JP" sz="4400" kern="100" dirty="0">
                <a:solidFill>
                  <a:srgbClr val="F15E7B"/>
                </a:solidFill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き</a:t>
            </a:r>
            <a:r>
              <a:rPr lang="ja-JP" altLang="ja-JP" sz="4400" kern="100" dirty="0"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れいに健康に</a:t>
            </a:r>
            <a:endParaRPr lang="en-US" altLang="ja-JP" sz="4400" kern="100" dirty="0">
              <a:effectLst/>
              <a:latin typeface="Century" panose="02040604050505020304" pitchFamily="18" charset="0"/>
              <a:ea typeface="Nちはやフォント＋" panose="02000600000000000000" pitchFamily="2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4400" kern="100" dirty="0">
                <a:solidFill>
                  <a:srgbClr val="F15E7B"/>
                </a:solidFill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　　</a:t>
            </a:r>
            <a:r>
              <a:rPr lang="ja-JP" altLang="ja-JP" sz="4400" kern="100" dirty="0">
                <a:solidFill>
                  <a:srgbClr val="F15E7B"/>
                </a:solidFill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あ</a:t>
            </a:r>
            <a:r>
              <a:rPr lang="ja-JP" altLang="ja-JP" sz="4400" kern="100" dirty="0"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かるく暮らす</a:t>
            </a:r>
            <a:endParaRPr lang="en-US" altLang="ja-JP" sz="4400" kern="100" dirty="0">
              <a:effectLst/>
              <a:latin typeface="Century" panose="02040604050505020304" pitchFamily="18" charset="0"/>
              <a:ea typeface="Nちはやフォント＋" panose="02000600000000000000" pitchFamily="2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4400" kern="100" dirty="0">
                <a:solidFill>
                  <a:srgbClr val="F15E7B"/>
                </a:solidFill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　　　</a:t>
            </a:r>
            <a:r>
              <a:rPr lang="ja-JP" altLang="ja-JP" sz="4400" kern="100" dirty="0">
                <a:solidFill>
                  <a:srgbClr val="F15E7B"/>
                </a:solidFill>
                <a:effectLst/>
                <a:latin typeface="Century" panose="02040604050505020304" pitchFamily="18" charset="0"/>
                <a:ea typeface="Nちはやフォント＋" panose="02000600000000000000" pitchFamily="2" charset="-128"/>
                <a:cs typeface="Times New Roman" panose="02020603050405020304" pitchFamily="18" charset="0"/>
              </a:rPr>
              <a:t>相談薬店</a:t>
            </a:r>
            <a:endParaRPr lang="ja-JP" altLang="ja-JP" sz="4400" kern="100" dirty="0">
              <a:solidFill>
                <a:srgbClr val="F15E7B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kumimoji="1" lang="ja-JP" altLang="en-US" sz="4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78609F-8E06-4A63-53C3-5FAEFA7D0E9E}"/>
              </a:ext>
            </a:extLst>
          </p:cNvPr>
          <p:cNvSpPr txBox="1"/>
          <p:nvPr/>
        </p:nvSpPr>
        <p:spPr>
          <a:xfrm>
            <a:off x="2083150" y="3100107"/>
            <a:ext cx="821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ja-JP" sz="2400" kern="100" dirty="0"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皆様の日常生活にほうきの様に役に立ち、</a:t>
            </a:r>
          </a:p>
          <a:p>
            <a:pPr algn="just"/>
            <a:r>
              <a:rPr lang="ja-JP" altLang="ja-JP" sz="2400" kern="100" dirty="0"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皆様が心身共に健やかで豊かな暮らしを送れますように。</a:t>
            </a:r>
          </a:p>
          <a:p>
            <a:endParaRPr kumimoji="1"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BFB5BA-C60B-7727-201A-0ACAD607E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6152" r="9505" b="15034"/>
          <a:stretch/>
        </p:blipFill>
        <p:spPr>
          <a:xfrm>
            <a:off x="9338528" y="4300436"/>
            <a:ext cx="2233711" cy="24115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273805-75F4-771B-CA63-E7B22D263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7490" y="4382286"/>
            <a:ext cx="2768483" cy="20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4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115913-965A-005F-BBE1-E931670A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040" y="33464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66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お店の様子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DC15044-8427-0897-5B7F-CB7DFCBD9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7319" r="11745"/>
          <a:stretch/>
        </p:blipFill>
        <p:spPr>
          <a:xfrm rot="750813">
            <a:off x="8513392" y="2219826"/>
            <a:ext cx="3206363" cy="3195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927DD1F-084F-CEA5-0D04-AF9FC4128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6"/>
          <a:stretch/>
        </p:blipFill>
        <p:spPr>
          <a:xfrm rot="21227763">
            <a:off x="277095" y="2216506"/>
            <a:ext cx="3455360" cy="29796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5CDA27-FF4D-EA1D-F999-69600DB77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" t="12158" r="1331" b="22057"/>
          <a:stretch/>
        </p:blipFill>
        <p:spPr>
          <a:xfrm>
            <a:off x="4121987" y="1910419"/>
            <a:ext cx="3948025" cy="3463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257755-82CA-4F91-B142-19CC5827E53D}"/>
              </a:ext>
            </a:extLst>
          </p:cNvPr>
          <p:cNvSpPr txBox="1"/>
          <p:nvPr/>
        </p:nvSpPr>
        <p:spPr>
          <a:xfrm rot="21139478">
            <a:off x="1143960" y="5349408"/>
            <a:ext cx="214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相談カウンター</a:t>
            </a:r>
            <a:endParaRPr kumimoji="1"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6B6701-DAEC-7B16-43B0-FA1945ED9B41}"/>
              </a:ext>
            </a:extLst>
          </p:cNvPr>
          <p:cNvSpPr txBox="1"/>
          <p:nvPr/>
        </p:nvSpPr>
        <p:spPr>
          <a:xfrm>
            <a:off x="4382702" y="5645365"/>
            <a:ext cx="382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取り扱い商品の</a:t>
            </a:r>
            <a:r>
              <a:rPr kumimoji="1" lang="en-US" altLang="ja-JP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8</a:t>
            </a:r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割が</a:t>
            </a:r>
            <a:endParaRPr kumimoji="1"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en-US" altLang="ja-JP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OTC</a:t>
            </a:r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カウンセラーの会の商品</a:t>
            </a:r>
            <a:endParaRPr kumimoji="1"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A9F66E-9AAF-EB21-6118-B782787BCE52}"/>
              </a:ext>
            </a:extLst>
          </p:cNvPr>
          <p:cNvSpPr txBox="1"/>
          <p:nvPr/>
        </p:nvSpPr>
        <p:spPr>
          <a:xfrm rot="392662">
            <a:off x="8723588" y="5690854"/>
            <a:ext cx="214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キッズスペース</a:t>
            </a:r>
            <a:endParaRPr kumimoji="1"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121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2CBF5E-6401-6C19-B731-05816A18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こきあ相談薬店の集客方法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07BD4C-26BC-4667-7817-9B88A4C5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940" y="1690688"/>
            <a:ext cx="10515600" cy="4351338"/>
          </a:xfrm>
        </p:spPr>
        <p:txBody>
          <a:bodyPr>
            <a:noAutofit/>
          </a:bodyPr>
          <a:lstStyle/>
          <a:p>
            <a:r>
              <a:rPr kumimoji="1" lang="ja-JP" altLang="en-US" sz="2000" u="sng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オープン当初</a:t>
            </a:r>
            <a:endParaRPr kumimoji="1" lang="en-US" altLang="ja-JP" sz="2000" u="sng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en-US" altLang="ja-JP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1000</a:t>
            </a: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枚のチラシを近隣にポスティング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グーグルマップの登録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インスタグラムや公式ラインで情報発信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000" u="sng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現在</a:t>
            </a:r>
            <a:endParaRPr lang="en-US" altLang="ja-JP" sz="2000" u="sng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インスタや公式ラインでの情報発信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ホームページの開設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月一回、こきあ通信を作り、ラインと店頭で配布、</a:t>
            </a:r>
            <a:r>
              <a:rPr lang="en-US" altLang="ja-JP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DM</a:t>
            </a:r>
          </a:p>
          <a:p>
            <a:pPr marL="0" indent="0">
              <a:buNone/>
            </a:pP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2000" u="sng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まもなく</a:t>
            </a:r>
            <a:endParaRPr lang="en-US" altLang="ja-JP" sz="2000" u="sng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電光掲示板、</a:t>
            </a:r>
            <a:r>
              <a:rPr lang="en-US" altLang="ja-JP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YouTube</a:t>
            </a:r>
          </a:p>
          <a:p>
            <a:pPr marL="0" indent="0">
              <a:buNone/>
            </a:pPr>
            <a:r>
              <a:rPr lang="ja-JP" altLang="en-US" sz="20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endParaRPr lang="en-US" altLang="ja-JP" sz="20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3195406-8E08-2255-11C2-6E849F74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740">
            <a:off x="8465044" y="1860548"/>
            <a:ext cx="3134207" cy="44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AC5046-7474-1B77-A8A3-04CC01D0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226" y="464546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温灸会（</a:t>
            </a:r>
            <a:r>
              <a:rPr kumimoji="1"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11/27</a:t>
            </a:r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）の様子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053B76C-81BD-A510-B962-31B2EC341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959" y="2584645"/>
            <a:ext cx="4352925" cy="3264693"/>
          </a:xfrm>
        </p:spPr>
      </p:pic>
      <p:pic>
        <p:nvPicPr>
          <p:cNvPr id="8" name="グラフィックス 7" descr="星 単色塗りつぶし">
            <a:extLst>
              <a:ext uri="{FF2B5EF4-FFF2-40B4-BE49-F238E27FC236}">
                <a16:creationId xmlns:a16="http://schemas.microsoft.com/office/drawing/2014/main" id="{3DF5BA82-CA9D-F4CD-B32D-AEB7800A5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4427" y="3429000"/>
            <a:ext cx="533400" cy="533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FFCB86-7AAE-679B-D29C-516B0AAAEAEB}"/>
              </a:ext>
            </a:extLst>
          </p:cNvPr>
          <p:cNvSpPr txBox="1"/>
          <p:nvPr/>
        </p:nvSpPr>
        <p:spPr>
          <a:xfrm>
            <a:off x="4957636" y="2878163"/>
            <a:ext cx="7058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温灸を体験してもらいながら、</a:t>
            </a:r>
            <a:endParaRPr kumimoji="1"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醗酵紅参の試飲をしていただきました。</a:t>
            </a:r>
            <a:endParaRPr kumimoji="1"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こきあ相談薬店のことを知ってもらえたり、温灸や商品を気に入っていただけ、</a:t>
            </a:r>
            <a:endParaRPr kumimoji="1" lang="en-US" altLang="ja-JP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とても</a:t>
            </a:r>
            <a:r>
              <a:rPr lang="ja-JP" altLang="en-US" sz="28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有意義な会となりました。</a:t>
            </a:r>
            <a:endParaRPr kumimoji="1" lang="ja-JP" altLang="en-US" sz="28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64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40144-B061-7C12-580C-D5E97B6D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8186">
            <a:off x="743446" y="18561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マルシェ出店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23C89665-F2C5-6DFE-9AA9-C13D8E639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10">
            <a:off x="1085617" y="1883382"/>
            <a:ext cx="5171126" cy="38783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CCA2448-95A1-27BE-7F89-8821BE6A2A44}"/>
              </a:ext>
            </a:extLst>
          </p:cNvPr>
          <p:cNvSpPr txBox="1">
            <a:spLocks/>
          </p:cNvSpPr>
          <p:nvPr/>
        </p:nvSpPr>
        <p:spPr>
          <a:xfrm rot="917897">
            <a:off x="7167097" y="1279343"/>
            <a:ext cx="5940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現代医療、健康に</a:t>
            </a:r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まつわる討論会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A68E5E8-02F7-DDDB-25AB-3CEA319B7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5750">
            <a:off x="6576283" y="2823840"/>
            <a:ext cx="4160875" cy="3120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E3BC9C3-73D3-2402-690F-C438CE376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1" r="44109" b="-51292"/>
          <a:stretch/>
        </p:blipFill>
        <p:spPr>
          <a:xfrm rot="20970119">
            <a:off x="887212" y="1596786"/>
            <a:ext cx="4648284" cy="3180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364FD4-B5A1-F4FC-DBCF-E8023FF355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28" t="-65722" r="-24335" b="-6110"/>
          <a:stretch/>
        </p:blipFill>
        <p:spPr>
          <a:xfrm rot="989296">
            <a:off x="7212241" y="1835164"/>
            <a:ext cx="6777055" cy="3616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A02AB51-3709-C545-BA47-9DBC76703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28" t="-65722" r="-24335" b="-6110"/>
          <a:stretch/>
        </p:blipFill>
        <p:spPr>
          <a:xfrm rot="989296">
            <a:off x="6928462" y="2365203"/>
            <a:ext cx="6777055" cy="3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9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A6144E-54F9-9EA9-9945-246CDEEC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700405"/>
            <a:ext cx="10515600" cy="1325563"/>
          </a:xfrm>
        </p:spPr>
        <p:txBody>
          <a:bodyPr>
            <a:noAutofit/>
          </a:bodyPr>
          <a:lstStyle/>
          <a:p>
            <a:r>
              <a:rPr kumimoji="1"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OTC</a:t>
            </a:r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カウンセラーの会に</a:t>
            </a:r>
            <a:br>
              <a:rPr kumimoji="1"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</a:br>
            <a:r>
              <a:rPr kumimoji="1" lang="ja-JP" altLang="en-US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　入って良かったこと</a:t>
            </a:r>
            <a:r>
              <a:rPr lang="en-US" altLang="ja-JP" sz="5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(1)</a:t>
            </a:r>
            <a:endParaRPr kumimoji="1" lang="ja-JP" altLang="en-US" sz="5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D77E54-9C3E-ACDF-8DCE-2D586B6FB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560" y="2852102"/>
            <a:ext cx="10515600" cy="4351338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商品力の高さ、よく効く、本物であること</a:t>
            </a:r>
            <a:endParaRPr kumimoji="1"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情報量の多さ、便利さ</a:t>
            </a:r>
            <a:endParaRPr kumimoji="1"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（対面やオンラインでの勉強会、</a:t>
            </a:r>
            <a:endParaRPr kumimoji="1"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kumimoji="1"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諸先生方のお店のニュースレター、文献・雑誌のコピー、</a:t>
            </a:r>
            <a:endParaRPr kumimoji="1"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ホームページの動画やチラシ　など　）</a:t>
            </a:r>
            <a:endParaRPr kumimoji="1" lang="en-US" altLang="ja-JP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91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493</Words>
  <Application>Microsoft Office PowerPoint</Application>
  <PresentationFormat>ワイド画面</PresentationFormat>
  <Paragraphs>72</Paragraphs>
  <Slides>12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 テーマ</vt:lpstr>
      <vt:lpstr>・OTCカウンセラーの会に入って良かったこと ・こきあ相談薬店について</vt:lpstr>
      <vt:lpstr>こきあ相談薬店 2023年８月に 吹田市岸部南でオープン</vt:lpstr>
      <vt:lpstr>吹田市岸部には 「北大阪健康医療都市」 通称「健都」という愛称で 呼ばれている場所があり、 吹田市と摂津市が合同で 「健康・医療」をコンセプトとした街づくりが進められています。</vt:lpstr>
      <vt:lpstr>こきあ相談薬店の名前の由来</vt:lpstr>
      <vt:lpstr>お店の様子</vt:lpstr>
      <vt:lpstr>こきあ相談薬店の集客方法</vt:lpstr>
      <vt:lpstr>温灸会（11/27）の様子</vt:lpstr>
      <vt:lpstr>マルシェ出店</vt:lpstr>
      <vt:lpstr>OTCカウンセラーの会に 　　　　入って良かったこと(1)</vt:lpstr>
      <vt:lpstr>OTCカウンセラーの会に 　　　　入って良かったこと(2)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・OTCカウンセラーの会に入って良かったこと ・こきあ相談薬店について</dc:title>
  <dc:creator>雅 徳永</dc:creator>
  <cp:lastModifiedBy>246810xyz13579@gmail.com</cp:lastModifiedBy>
  <cp:revision>7</cp:revision>
  <dcterms:created xsi:type="dcterms:W3CDTF">2024-01-09T02:39:39Z</dcterms:created>
  <dcterms:modified xsi:type="dcterms:W3CDTF">2024-01-17T05:45:53Z</dcterms:modified>
</cp:coreProperties>
</file>